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20"/>
  </p:notesMasterIdLst>
  <p:handoutMasterIdLst>
    <p:handoutMasterId r:id="rId21"/>
  </p:handoutMasterIdLst>
  <p:sldIdLst>
    <p:sldId id="296" r:id="rId2"/>
    <p:sldId id="437" r:id="rId3"/>
    <p:sldId id="379" r:id="rId4"/>
    <p:sldId id="378" r:id="rId5"/>
    <p:sldId id="439" r:id="rId6"/>
    <p:sldId id="382" r:id="rId7"/>
    <p:sldId id="400" r:id="rId8"/>
    <p:sldId id="423" r:id="rId9"/>
    <p:sldId id="420" r:id="rId10"/>
    <p:sldId id="440" r:id="rId11"/>
    <p:sldId id="422" r:id="rId12"/>
    <p:sldId id="438" r:id="rId13"/>
    <p:sldId id="414" r:id="rId14"/>
    <p:sldId id="416" r:id="rId15"/>
    <p:sldId id="428" r:id="rId16"/>
    <p:sldId id="442" r:id="rId17"/>
    <p:sldId id="441" r:id="rId18"/>
    <p:sldId id="443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78B929"/>
    <a:srgbClr val="007995"/>
    <a:srgbClr val="4E0E8C"/>
    <a:srgbClr val="0054A0"/>
    <a:srgbClr val="FFFFFF"/>
    <a:srgbClr val="31A7EA"/>
    <a:srgbClr val="2076CD"/>
    <a:srgbClr val="3592DF"/>
    <a:srgbClr val="31A7E9"/>
    <a:srgbClr val="1C7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74661"/>
  </p:normalViewPr>
  <p:slideViewPr>
    <p:cSldViewPr snapToObjects="1" showGuides="1">
      <p:cViewPr varScale="1">
        <p:scale>
          <a:sx n="106" d="100"/>
          <a:sy n="106" d="100"/>
        </p:scale>
        <p:origin x="600" y="168"/>
      </p:cViewPr>
      <p:guideLst>
        <p:guide orient="horz" pos="622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6/5/18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977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377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17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8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 Medium" panose="02000503000000020004" pitchFamily="2" charset="0"/>
              </a:rPr>
              <a:t>The horizon by which we aim our ambitions to be fulfilled:</a:t>
            </a:r>
          </a:p>
          <a:p>
            <a:r>
              <a:rPr lang="en-US" dirty="0">
                <a:latin typeface="Helvetica Neue Medium" panose="02000503000000020004" pitchFamily="2" charset="0"/>
              </a:rPr>
              <a:t>2023, 3 triennia after Slovenia 2014</a:t>
            </a:r>
          </a:p>
          <a:p>
            <a:endParaRPr lang="en-US" dirty="0">
              <a:latin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 Neue Medium" panose="02000503000000020004" pitchFamily="2" charset="0"/>
              </a:rPr>
              <a:t>Our ambition to be the leading, most influential youth movement worldwide</a:t>
            </a:r>
          </a:p>
          <a:p>
            <a:endParaRPr lang="en-US" dirty="0">
              <a:latin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 Neue Medium" panose="02000503000000020004" pitchFamily="2" charset="0"/>
              </a:rPr>
              <a:t>Our quantifiable ambition to grow significantly over this period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 Neue Medium" panose="02000503000000020004" pitchFamily="2" charset="0"/>
              </a:rPr>
              <a:t>The ultimate impact of the education we provide (</a:t>
            </a:r>
            <a:r>
              <a:rPr lang="en-US" dirty="0" err="1">
                <a:latin typeface="Helvetica Neue Medium" panose="02000503000000020004" pitchFamily="2" charset="0"/>
              </a:rPr>
              <a:t>cfr</a:t>
            </a:r>
            <a:r>
              <a:rPr lang="en-US" dirty="0">
                <a:latin typeface="Helvetica Neue Medium" panose="02000503000000020004" pitchFamily="2" charset="0"/>
              </a:rPr>
              <a:t>. Mission Statement) on a grass-roots level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 Neue Medium" panose="02000503000000020004" pitchFamily="2" charset="0"/>
              </a:rPr>
              <a:t>Reminds us that everything Scouting does is based on shared values which unite us around the world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</a:endParaRPr>
          </a:p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20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now you</a:t>
            </a:r>
            <a:r>
              <a:rPr lang="en-US" baseline="0" dirty="0"/>
              <a:t> know what our dream is. Let’s talk a bit more about how we are going to get there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you can see there are many different</a:t>
            </a:r>
            <a:r>
              <a:rPr lang="en-US" baseline="0" dirty="0"/>
              <a:t> possible flight paths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however</a:t>
            </a:r>
            <a:r>
              <a:rPr lang="en-US" baseline="0" dirty="0"/>
              <a:t> might not be the best way to go – we could crash into a meteor, have to do a detour to avoid another planet, </a:t>
            </a:r>
            <a:r>
              <a:rPr lang="en-US" baseline="0" dirty="0" err="1"/>
              <a:t>etc</a:t>
            </a:r>
            <a:r>
              <a:rPr lang="en-US" baseline="0" dirty="0"/>
              <a:t>…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we defined 6 strategic</a:t>
            </a:r>
            <a:r>
              <a:rPr lang="en-US" baseline="0" dirty="0"/>
              <a:t> priorities, waypoints you can say, which define in what we want to invest to make sure we reach our dream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70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they are. You can find more info on each of them on </a:t>
            </a:r>
            <a:r>
              <a:rPr lang="en-US" dirty="0" err="1"/>
              <a:t>www.scout.org</a:t>
            </a:r>
            <a:r>
              <a:rPr lang="en-US" dirty="0"/>
              <a:t>/mission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5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there are 3 triennia between</a:t>
            </a:r>
            <a:r>
              <a:rPr lang="en-US" baseline="0" dirty="0"/>
              <a:t> now and when we want Vision 2023 to be reality.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now you</a:t>
            </a:r>
            <a:r>
              <a:rPr lang="en-US" baseline="0" dirty="0"/>
              <a:t> know what our dream is. Let’s talk a bit more about how we are going to get there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you can see there are many different</a:t>
            </a:r>
            <a:r>
              <a:rPr lang="en-US" baseline="0" dirty="0"/>
              <a:t> possible flight paths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however</a:t>
            </a:r>
            <a:r>
              <a:rPr lang="en-US" baseline="0" dirty="0"/>
              <a:t> might not be the best way to go – we could crash into a meteor, have to do a detour to avoid another planet, </a:t>
            </a:r>
            <a:r>
              <a:rPr lang="en-US" baseline="0" dirty="0" err="1"/>
              <a:t>etc</a:t>
            </a:r>
            <a:r>
              <a:rPr lang="en-US" baseline="0" dirty="0"/>
              <a:t>…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we defined 6 strategic</a:t>
            </a:r>
            <a:r>
              <a:rPr lang="en-US" baseline="0" dirty="0"/>
              <a:t> priorities, waypoints you can say, which define in what we want to invest to make sure we reach our dream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49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if somebody ever asks you what strategy</a:t>
            </a:r>
            <a:r>
              <a:rPr lang="en-US" baseline="0" dirty="0"/>
              <a:t> is all about</a:t>
            </a:r>
          </a:p>
          <a:p>
            <a:endParaRPr lang="en-US" baseline="0" dirty="0"/>
          </a:p>
          <a:p>
            <a:r>
              <a:rPr lang="en-US" baseline="0" dirty="0"/>
              <a:t>Remember</a:t>
            </a:r>
          </a:p>
          <a:p>
            <a:endParaRPr lang="en-US" baseline="0" dirty="0"/>
          </a:p>
          <a:p>
            <a:r>
              <a:rPr lang="en-US" baseline="0" dirty="0"/>
              <a:t>It’s all about spaceships and how you make them bigger and better </a:t>
            </a:r>
            <a:r>
              <a:rPr lang="en-US" baseline="0" dirty="0">
                <a:sym typeface="Wingdings"/>
              </a:rPr>
              <a:t>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7CED45-16DD-A247-8780-00BD449BC9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660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I’m going to explain</a:t>
            </a:r>
            <a:r>
              <a:rPr lang="en-US" baseline="0" dirty="0"/>
              <a:t> to you a bit about what “a strategy” is</a:t>
            </a:r>
          </a:p>
          <a:p>
            <a:r>
              <a:rPr lang="en-US" baseline="0" dirty="0"/>
              <a:t>There are many words being used in this area and many different interpretations, depending on the handbook or expert you ask</a:t>
            </a:r>
          </a:p>
          <a:p>
            <a:r>
              <a:rPr lang="en-US" baseline="0" dirty="0"/>
              <a:t>I am going to explain you how WOSM uses the key elements in strategic planning. There might be other schools of thought, but I just want for the presentation that we speak the same language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strategic </a:t>
            </a:r>
            <a:r>
              <a:rPr lang="en-US" dirty="0" err="1"/>
              <a:t>plannig</a:t>
            </a:r>
            <a:r>
              <a:rPr lang="en-US" dirty="0"/>
              <a:t> is</a:t>
            </a:r>
            <a:r>
              <a:rPr lang="en-US" baseline="0" dirty="0"/>
              <a:t> actually pretty simple. I’ll explain it to you in a way that you will never forget anymore  </a:t>
            </a:r>
            <a:r>
              <a:rPr lang="en-US" baseline="0" dirty="0">
                <a:sym typeface="Wingdings"/>
              </a:rPr>
              <a:t></a:t>
            </a:r>
          </a:p>
          <a:p>
            <a:r>
              <a:rPr lang="en-US" baseline="0" dirty="0">
                <a:sym typeface="Wingdings"/>
              </a:rPr>
              <a:t>Let’s say that our </a:t>
            </a:r>
            <a:r>
              <a:rPr lang="en-US" baseline="0" dirty="0" err="1">
                <a:sym typeface="Wingdings"/>
              </a:rPr>
              <a:t>organisation</a:t>
            </a:r>
            <a:r>
              <a:rPr lang="en-US" baseline="0" dirty="0">
                <a:sym typeface="Wingdings"/>
              </a:rPr>
              <a:t> (WOSM in our case) is a spaceship</a:t>
            </a:r>
          </a:p>
          <a:p>
            <a:r>
              <a:rPr lang="en-US" baseline="0" dirty="0">
                <a:sym typeface="Wingdings"/>
              </a:rPr>
              <a:t>So strategic planning is about how you develop, improve your spaceship (</a:t>
            </a:r>
            <a:r>
              <a:rPr lang="en-US" baseline="0" dirty="0" err="1">
                <a:sym typeface="Wingdings"/>
              </a:rPr>
              <a:t>organisation</a:t>
            </a:r>
            <a:r>
              <a:rPr lang="en-US" baseline="0" dirty="0">
                <a:sym typeface="Wingdings"/>
              </a:rPr>
              <a:t>) into a much nicer, more powerful, bigger and </a:t>
            </a:r>
            <a:r>
              <a:rPr lang="en-US" baseline="0" dirty="0" err="1">
                <a:sym typeface="Wingdings"/>
              </a:rPr>
              <a:t>colourful</a:t>
            </a:r>
            <a:r>
              <a:rPr lang="en-US" baseline="0" dirty="0">
                <a:sym typeface="Wingdings"/>
              </a:rPr>
              <a:t> spaceship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4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do spaceships fly?</a:t>
            </a:r>
          </a:p>
          <a:p>
            <a:r>
              <a:rPr lang="en-US" dirty="0"/>
              <a:t>In space</a:t>
            </a:r>
            <a:r>
              <a:rPr lang="en-US" baseline="0" dirty="0"/>
              <a:t> of course – the universe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WOSM “universe” is limited to earth.</a:t>
            </a:r>
          </a:p>
          <a:p>
            <a:r>
              <a:rPr lang="en-US" dirty="0"/>
              <a:t>At the moment we don’t have any Scouting on the Moon</a:t>
            </a:r>
            <a:r>
              <a:rPr lang="en-US" baseline="0" dirty="0"/>
              <a:t> or Saturn (yet).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Now although WOSM is active all across the planet,</a:t>
            </a:r>
            <a:r>
              <a:rPr lang="en-US" baseline="0" dirty="0"/>
              <a:t> what we exactly do is limited – we do not build cars, we do not produce medicine and we don’t sell smartphones for example.</a:t>
            </a:r>
          </a:p>
          <a:p>
            <a:br>
              <a:rPr lang="en-US" baseline="0" dirty="0"/>
            </a:br>
            <a:r>
              <a:rPr lang="en-US" baseline="0" dirty="0"/>
              <a:t>The </a:t>
            </a:r>
            <a:r>
              <a:rPr lang="en-US" b="1" baseline="0" dirty="0"/>
              <a:t>mission</a:t>
            </a:r>
            <a:r>
              <a:rPr lang="en-US" baseline="0" dirty="0"/>
              <a:t> of an </a:t>
            </a:r>
            <a:r>
              <a:rPr lang="en-US" baseline="0" dirty="0" err="1"/>
              <a:t>organisation</a:t>
            </a:r>
            <a:r>
              <a:rPr lang="en-US" baseline="0" dirty="0"/>
              <a:t> defines the reason why it exists:</a:t>
            </a:r>
          </a:p>
          <a:p>
            <a:r>
              <a:rPr lang="en-US" baseline="0" dirty="0"/>
              <a:t>A mission contains 3 elements: purpose – business – values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(let the audience</a:t>
            </a:r>
            <a:r>
              <a:rPr lang="en-US" baseline="0" dirty="0"/>
              <a:t> try and guess what WOSM’s purpose, business and values are). The slides show them one by one to help you with your little quiz.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54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74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So. Now</a:t>
            </a:r>
            <a:r>
              <a:rPr lang="en-US" baseline="0" dirty="0"/>
              <a:t> we know where our spaceship flies on earth, and where not.</a:t>
            </a:r>
          </a:p>
          <a:p>
            <a:endParaRPr lang="en-US" baseline="0" dirty="0"/>
          </a:p>
          <a:p>
            <a:r>
              <a:rPr lang="en-US" baseline="0" dirty="0"/>
              <a:t>Now you can of course fly very slowly, only in specific parts, or you might want to fly very powerful all over the world being seen by many many people</a:t>
            </a:r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the spaceship is</a:t>
            </a:r>
            <a:r>
              <a:rPr lang="en-US" baseline="0" dirty="0"/>
              <a:t> currently where we are today: 40 million members, 162 countries, our current youth </a:t>
            </a:r>
            <a:r>
              <a:rPr lang="en-US" baseline="0" dirty="0" err="1"/>
              <a:t>programme</a:t>
            </a:r>
            <a:r>
              <a:rPr lang="en-US" baseline="0" dirty="0"/>
              <a:t>, how we are currently perceived,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</a:t>
            </a:r>
            <a:r>
              <a:rPr lang="en-US" baseline="0" dirty="0"/>
              <a:t> we could be much better, much more improved, reaching many more people</a:t>
            </a:r>
            <a:endParaRPr lang="en-US" dirty="0"/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That’s a Vision</a:t>
            </a:r>
            <a:r>
              <a:rPr lang="en-US" baseline="0" dirty="0"/>
              <a:t> – your long term aspiration, dream where you want to be.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WOSM this is Vision 2023 - It was developed by the World Scout Committee in collaboration with all Regional Committees in 2013 and approved at the World Scout Conference WOSM in 2014 by all NSOs.</a:t>
            </a:r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</a:t>
            </a:r>
            <a:r>
              <a:rPr lang="en-US" baseline="0" dirty="0"/>
              <a:t> “road” our “flight path” from our current situation to our vision is called a “strategy”, or in WOSM terms “the Strategy for Scouting”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6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352550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12001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643449"/>
            <a:ext cx="17526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2419350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0" y="1809750"/>
            <a:ext cx="1828799" cy="17526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670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00600" y="11239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867150"/>
            <a:ext cx="56388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200150"/>
            <a:ext cx="5404104" cy="2209800"/>
          </a:xfrm>
          <a:prstGeom prst="roundRect">
            <a:avLst>
              <a:gd name="adj" fmla="val 10522"/>
            </a:avLst>
          </a:prstGeom>
          <a:gradFill flip="none" rotWithShape="1">
            <a:gsLst>
              <a:gs pos="0">
                <a:schemeClr val="tx2"/>
              </a:gs>
              <a:gs pos="6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  <a:ln w="57150">
            <a:solidFill>
              <a:schemeClr val="bg1"/>
            </a:solidFill>
          </a:ln>
          <a:effectLst>
            <a:reflection blurRad="101600" stA="50000" endPos="18000" dir="5400000" sy="-100000" rotWithShape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 anchor="ctr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2400" b="0" i="0" kern="1200" baseline="0"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5412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9E4A3F5B-029D-954C-8D39-C15429DF5942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54120"/>
            <a:ext cx="2133600" cy="208430"/>
          </a:xfrm>
        </p:spPr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908329"/>
            <a:ext cx="6324600" cy="64462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68E1BE7D-E85F-C949-88A0-1704BAE10D9D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1676399" y="514350"/>
            <a:ext cx="6934200" cy="91440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Medium" panose="02000503000000020004" pitchFamily="2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b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Always use as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last slide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8" name="Picture 7" descr="SCT TES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3943350"/>
            <a:ext cx="2303463" cy="735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76350"/>
            <a:ext cx="8153400" cy="3048000"/>
          </a:xfrm>
          <a:prstGeom prst="rect">
            <a:avLst/>
          </a:prstGeom>
        </p:spPr>
        <p:txBody>
          <a:bodyPr anchor="ctr"/>
          <a:lstStyle>
            <a:lvl1pPr algn="ctr">
              <a:spcAft>
                <a:spcPts val="0"/>
              </a:spcAft>
              <a:defRPr sz="32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7F8A7443-7A16-ED4F-B270-4DB807D057B1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0D8DB98-725D-9E48-85D9-67C5D77CFB2B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800350"/>
            <a:ext cx="312420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86200" y="1809750"/>
            <a:ext cx="48006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305800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C7C552E3-2BB4-154A-B654-AFA01D184FE8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5DC08E2B-07B6-9B46-A912-72E4A6F39A13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2190750"/>
            <a:ext cx="3886200" cy="2590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53EE13CC-06FC-7D42-871B-0440A4F4488E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00600" y="2190750"/>
            <a:ext cx="3886199" cy="22860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9" r:id="rId2"/>
    <p:sldLayoutId id="2147483763" r:id="rId3"/>
    <p:sldLayoutId id="2147483743" r:id="rId4"/>
    <p:sldLayoutId id="2147483748" r:id="rId5"/>
    <p:sldLayoutId id="2147483760" r:id="rId6"/>
    <p:sldLayoutId id="2147483750" r:id="rId7"/>
    <p:sldLayoutId id="2147483751" r:id="rId8"/>
    <p:sldLayoutId id="2147483762" r:id="rId9"/>
    <p:sldLayoutId id="2147483761" r:id="rId10"/>
    <p:sldLayoutId id="2147483757" r:id="rId11"/>
    <p:sldLayoutId id="2147483742" r:id="rId12"/>
    <p:sldLayoutId id="2147483749" r:id="rId13"/>
    <p:sldLayoutId id="2147483758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567C-AB5D-8D4E-A3A5-58627ECC4F07}" type="slidenum">
              <a:rPr lang="es-ES"/>
              <a:pPr>
                <a:defRPr/>
              </a:pPr>
              <a:t>1</a:t>
            </a:fld>
            <a:endParaRPr lang="es-ES"/>
          </a:p>
        </p:txBody>
      </p:sp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4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86F477-7406-8A45-B661-A793F12C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180084" y="-686250"/>
            <a:ext cx="11504168" cy="651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014C38-5CDC-9647-A533-28F4E29A3171}"/>
              </a:ext>
            </a:extLst>
          </p:cNvPr>
          <p:cNvSpPr/>
          <p:nvPr/>
        </p:nvSpPr>
        <p:spPr>
          <a:xfrm>
            <a:off x="3926704" y="627535"/>
            <a:ext cx="4173688" cy="396044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BD1F93-49BA-1B46-804E-7C7CE5A2B15C}"/>
              </a:ext>
            </a:extLst>
          </p:cNvPr>
          <p:cNvSpPr/>
          <p:nvPr/>
        </p:nvSpPr>
        <p:spPr>
          <a:xfrm>
            <a:off x="533400" y="843558"/>
            <a:ext cx="32051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known universe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The society in which WOSM exists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(Currently earth)</a:t>
            </a:r>
            <a:endParaRPr lang="en-US" sz="54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73E2D-12FB-BB40-B118-723665A3C204}"/>
              </a:ext>
            </a:extLst>
          </p:cNvPr>
          <p:cNvSpPr txBox="1"/>
          <p:nvPr/>
        </p:nvSpPr>
        <p:spPr>
          <a:xfrm>
            <a:off x="5149451" y="3579862"/>
            <a:ext cx="1654797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Spaceship=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WOSM today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26FCD-A8E3-584A-983E-D6AA28808A7F}"/>
              </a:ext>
            </a:extLst>
          </p:cNvPr>
          <p:cNvSpPr txBox="1"/>
          <p:nvPr/>
        </p:nvSpPr>
        <p:spPr>
          <a:xfrm>
            <a:off x="5149452" y="110262"/>
            <a:ext cx="2374876" cy="147732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Improved spaceship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other location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WOSM</a:t>
            </a:r>
            <a:r>
              <a:rPr lang="en-US" alt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 vision 2023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549943-D7DC-7D45-819E-0C3AA4A4CAFF}"/>
              </a:ext>
            </a:extLst>
          </p:cNvPr>
          <p:cNvCxnSpPr>
            <a:cxnSpLocks/>
          </p:cNvCxnSpPr>
          <p:nvPr/>
        </p:nvCxnSpPr>
        <p:spPr>
          <a:xfrm flipV="1">
            <a:off x="4861420" y="1131590"/>
            <a:ext cx="2518892" cy="270413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1">
            <a:extLst>
              <a:ext uri="{FF2B5EF4-FFF2-40B4-BE49-F238E27FC236}">
                <a16:creationId xmlns:a16="http://schemas.microsoft.com/office/drawing/2014/main" id="{1DFCEA3C-FAB3-F041-B716-D3F9D33BDB1B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72024">
            <a:off x="4273438" y="3672070"/>
            <a:ext cx="747817" cy="7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004AE-ADE3-8D49-93AE-0EF00EB317C0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98462">
            <a:off x="992487" y="5092056"/>
            <a:ext cx="1020255" cy="11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906ABD-8D58-114E-B5B8-F184A54B1AC5}"/>
              </a:ext>
            </a:extLst>
          </p:cNvPr>
          <p:cNvSpPr txBox="1"/>
          <p:nvPr/>
        </p:nvSpPr>
        <p:spPr>
          <a:xfrm>
            <a:off x="5149452" y="1748623"/>
            <a:ext cx="1533431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Planned flight path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WOSM’s Strategy for Scouting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9" name="Picture 18" descr="SCT_Logo_EN_rgb_co.png">
            <a:extLst>
              <a:ext uri="{FF2B5EF4-FFF2-40B4-BE49-F238E27FC236}">
                <a16:creationId xmlns:a16="http://schemas.microsoft.com/office/drawing/2014/main" id="{9CB224FD-DC6E-5D45-A863-DB94E47D9C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7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0.00185 L 0.64288 -0.87994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-4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80512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BC5742-7945-FE44-A413-6381FADC3C80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05FC22E8-4D00-F34C-8595-C7D899CAF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B55C6-0D79-CB46-8454-5FD7D39B6D85}"/>
              </a:ext>
            </a:extLst>
          </p:cNvPr>
          <p:cNvSpPr txBox="1"/>
          <p:nvPr/>
        </p:nvSpPr>
        <p:spPr>
          <a:xfrm>
            <a:off x="395536" y="1252032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Vision for </a:t>
            </a:r>
            <a:b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 </a:t>
            </a:r>
          </a:p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2023</a:t>
            </a:r>
            <a:endParaRPr lang="en-US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9E127-4012-E541-A5E6-AD2F66CE3847}"/>
              </a:ext>
            </a:extLst>
          </p:cNvPr>
          <p:cNvSpPr txBox="1"/>
          <p:nvPr/>
        </p:nvSpPr>
        <p:spPr>
          <a:xfrm>
            <a:off x="4678274" y="982727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"By 2023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 will be the world’s leading   </a:t>
            </a:r>
            <a:b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educational youth movement,</a:t>
            </a:r>
          </a:p>
          <a:p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  <a:p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enabling 100 million young people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be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active citizens 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creating positive    change in their communities and in   the world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based on shared values."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80512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BC5742-7945-FE44-A413-6381FADC3C80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763F6-0600-1C4F-A1B9-17138A2D8270}"/>
              </a:ext>
            </a:extLst>
          </p:cNvPr>
          <p:cNvSpPr txBox="1"/>
          <p:nvPr/>
        </p:nvSpPr>
        <p:spPr>
          <a:xfrm>
            <a:off x="4678274" y="982727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"By 2023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 will be the world’s leading   </a:t>
            </a:r>
            <a:b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educational youth movement,</a:t>
            </a:r>
          </a:p>
          <a:p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  <a:p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enabling 100 million young people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be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active citizens 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creating positive    change in their communities and in   the world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based on shared values."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05FC22E8-4D00-F34C-8595-C7D899CAF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B55C6-0D79-CB46-8454-5FD7D39B6D85}"/>
              </a:ext>
            </a:extLst>
          </p:cNvPr>
          <p:cNvSpPr txBox="1"/>
          <p:nvPr/>
        </p:nvSpPr>
        <p:spPr>
          <a:xfrm>
            <a:off x="395536" y="1252032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Vision for </a:t>
            </a:r>
            <a:b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 </a:t>
            </a:r>
          </a:p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2023</a:t>
            </a:r>
            <a:endParaRPr lang="en-US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28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1F7D30-3316-B14D-8504-2D512A4F0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9144000" cy="51423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3F5415-5795-454D-AA77-0A6C683F4438}"/>
              </a:ext>
            </a:extLst>
          </p:cNvPr>
          <p:cNvSpPr/>
          <p:nvPr/>
        </p:nvSpPr>
        <p:spPr>
          <a:xfrm>
            <a:off x="3926704" y="627535"/>
            <a:ext cx="4173688" cy="396044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16A0A5-8B95-C44C-9050-3B9A5A04D65D}"/>
              </a:ext>
            </a:extLst>
          </p:cNvPr>
          <p:cNvSpPr/>
          <p:nvPr/>
        </p:nvSpPr>
        <p:spPr>
          <a:xfrm>
            <a:off x="533400" y="843558"/>
            <a:ext cx="32051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known universe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The society in which WOSM exists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(Currently earth)</a:t>
            </a:r>
            <a:endParaRPr lang="en-US" sz="54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3217DDF-84AC-494B-8E39-8DBA5B4D70EE}"/>
              </a:ext>
            </a:extLst>
          </p:cNvPr>
          <p:cNvSpPr/>
          <p:nvPr/>
        </p:nvSpPr>
        <p:spPr>
          <a:xfrm>
            <a:off x="4426716" y="1103971"/>
            <a:ext cx="2208260" cy="2609385"/>
          </a:xfrm>
          <a:custGeom>
            <a:avLst/>
            <a:gdLst>
              <a:gd name="connsiteX0" fmla="*/ 22621 w 2208260"/>
              <a:gd name="connsiteY0" fmla="*/ 2609385 h 2609385"/>
              <a:gd name="connsiteX1" fmla="*/ 312552 w 2208260"/>
              <a:gd name="connsiteY1" fmla="*/ 646770 h 2609385"/>
              <a:gd name="connsiteX2" fmla="*/ 2208260 w 2208260"/>
              <a:gd name="connsiteY2" fmla="*/ 0 h 26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260" h="2609385">
                <a:moveTo>
                  <a:pt x="22621" y="2609385"/>
                </a:moveTo>
                <a:cubicBezTo>
                  <a:pt x="-14550" y="1845526"/>
                  <a:pt x="-51721" y="1081667"/>
                  <a:pt x="312552" y="646770"/>
                </a:cubicBezTo>
                <a:cubicBezTo>
                  <a:pt x="676825" y="211873"/>
                  <a:pt x="1870006" y="102220"/>
                  <a:pt x="2208260" y="0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C2AF157-2A1A-E848-98E5-6C30244540FE}"/>
              </a:ext>
            </a:extLst>
          </p:cNvPr>
          <p:cNvSpPr/>
          <p:nvPr/>
        </p:nvSpPr>
        <p:spPr>
          <a:xfrm rot="11021038">
            <a:off x="5230207" y="1742861"/>
            <a:ext cx="2208260" cy="2609385"/>
          </a:xfrm>
          <a:custGeom>
            <a:avLst/>
            <a:gdLst>
              <a:gd name="connsiteX0" fmla="*/ 22621 w 2208260"/>
              <a:gd name="connsiteY0" fmla="*/ 2609385 h 2609385"/>
              <a:gd name="connsiteX1" fmla="*/ 312552 w 2208260"/>
              <a:gd name="connsiteY1" fmla="*/ 646770 h 2609385"/>
              <a:gd name="connsiteX2" fmla="*/ 2208260 w 2208260"/>
              <a:gd name="connsiteY2" fmla="*/ 0 h 26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260" h="2609385">
                <a:moveTo>
                  <a:pt x="22621" y="2609385"/>
                </a:moveTo>
                <a:cubicBezTo>
                  <a:pt x="-14550" y="1845526"/>
                  <a:pt x="-51721" y="1081667"/>
                  <a:pt x="312552" y="646770"/>
                </a:cubicBezTo>
                <a:cubicBezTo>
                  <a:pt x="676825" y="211873"/>
                  <a:pt x="1870006" y="102220"/>
                  <a:pt x="2208260" y="0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02AE0E-D354-C848-B49B-736CBCB51E92}"/>
              </a:ext>
            </a:extLst>
          </p:cNvPr>
          <p:cNvCxnSpPr/>
          <p:nvPr/>
        </p:nvCxnSpPr>
        <p:spPr>
          <a:xfrm flipV="1">
            <a:off x="4838700" y="1220007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">
            <a:extLst>
              <a:ext uri="{FF2B5EF4-FFF2-40B4-BE49-F238E27FC236}">
                <a16:creationId xmlns:a16="http://schemas.microsoft.com/office/drawing/2014/main" id="{E02BA259-A2E2-7D44-9378-B99C85E09EF1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72024">
            <a:off x="4273438" y="3672070"/>
            <a:ext cx="747817" cy="7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ED0DDC-BCF5-7148-AC60-973AE12A1E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53446" y="1203526"/>
            <a:ext cx="1314764" cy="13147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6C0EBA-FA07-ED45-AD2E-16E555A83C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3355">
            <a:off x="6473941" y="3033531"/>
            <a:ext cx="1864634" cy="18646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7B7EF0-C8D8-5A4B-856E-D626E1D24E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711" y="3330971"/>
            <a:ext cx="255553" cy="313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5AC0C7-78A1-9B4D-A61B-9C222B0A7A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565" y="2660778"/>
            <a:ext cx="281108" cy="3443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817A2D4-9EC6-1644-9890-8EFBF8D887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26" y="2134580"/>
            <a:ext cx="309219" cy="3788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E4BB0E-DE8B-C040-AA5A-1C24186955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613" y="2750042"/>
            <a:ext cx="309219" cy="3788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C06F2B-5BF5-A24A-BDB0-088A2D1A0D5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362034"/>
            <a:ext cx="254769" cy="3121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A252ED-7E99-F04F-812C-BA7580FE101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960" y="1787450"/>
            <a:ext cx="281108" cy="344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8B86F-886D-474F-A5D8-1E1512E5D22B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98462">
            <a:off x="6854844" y="653379"/>
            <a:ext cx="1020255" cy="11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965FB9F-CF3B-974E-B045-8905CDBB70C4}"/>
              </a:ext>
            </a:extLst>
          </p:cNvPr>
          <p:cNvSpPr/>
          <p:nvPr/>
        </p:nvSpPr>
        <p:spPr>
          <a:xfrm>
            <a:off x="6692233" y="2323995"/>
            <a:ext cx="2416133" cy="92333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ÇlÇr ñæí©" charset="0"/>
              </a:rPr>
              <a:t>6 Strategic Priorities to achieve </a:t>
            </a: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ÇlÇr ñæí©" charset="0"/>
              </a:rPr>
              <a:t>Vision 2023</a:t>
            </a:r>
          </a:p>
        </p:txBody>
      </p:sp>
      <p:pic>
        <p:nvPicPr>
          <p:cNvPr id="35" name="Picture 34" descr="SCT_Logo_EN_rgb_co.png">
            <a:extLst>
              <a:ext uri="{FF2B5EF4-FFF2-40B4-BE49-F238E27FC236}">
                <a16:creationId xmlns:a16="http://schemas.microsoft.com/office/drawing/2014/main" id="{E20F7958-C26F-4D4D-BE0F-A970C4B5BBC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957 C -0.01493 -0.0892 -0.02778 -0.16882 -0.02656 -0.23734 C -0.02535 -0.30617 -0.00938 -0.39043 0.00521 -0.4216 " pathEditMode="relative" ptsTypes="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repeatCount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25 C 0.0526 0.03673 0.09531 0.04877 0.13559 0.03797 C 0.17587 0.02716 0.21372 -0.00648 0.25156 -0.04012 " pathEditMode="relative" ptsTypes="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0586 L 0.29722 -0.537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2660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1DA890F-7665-3D47-8ACB-65CD3A24BD1D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6 Strategic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Priorities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59" y="520149"/>
            <a:ext cx="391113" cy="47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59" y="1272271"/>
            <a:ext cx="391113" cy="479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59" y="2702744"/>
            <a:ext cx="391113" cy="479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59" y="1985799"/>
            <a:ext cx="391113" cy="479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459" y="4144898"/>
            <a:ext cx="391113" cy="479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59" y="3454866"/>
            <a:ext cx="391113" cy="479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10932" y="579729"/>
            <a:ext cx="220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Youth Engagement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0932" y="1335113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Educational Methods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0932" y="2064709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Diversity &amp; Inclusion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0932" y="2762324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Social Impact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0932" y="3505114"/>
            <a:ext cx="326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Communications &amp; Relations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0932" y="4218642"/>
            <a:ext cx="148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Governance</a:t>
            </a:r>
          </a:p>
        </p:txBody>
      </p:sp>
      <p:pic>
        <p:nvPicPr>
          <p:cNvPr id="22" name="Picture 21" descr="SCT_Logo_EN_rgb_co.png">
            <a:extLst>
              <a:ext uri="{FF2B5EF4-FFF2-40B4-BE49-F238E27FC236}">
                <a16:creationId xmlns:a16="http://schemas.microsoft.com/office/drawing/2014/main" id="{65BCA90D-2C3C-1A42-A503-4FA48E013F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BE7CE54-159C-2B44-967E-BDEE6046CB82}"/>
              </a:ext>
            </a:extLst>
          </p:cNvPr>
          <p:cNvSpPr/>
          <p:nvPr/>
        </p:nvSpPr>
        <p:spPr>
          <a:xfrm>
            <a:off x="611560" y="2291070"/>
            <a:ext cx="2186872" cy="874748"/>
          </a:xfrm>
          <a:custGeom>
            <a:avLst/>
            <a:gdLst>
              <a:gd name="connsiteX0" fmla="*/ 0 w 2186872"/>
              <a:gd name="connsiteY0" fmla="*/ 0 h 874748"/>
              <a:gd name="connsiteX1" fmla="*/ 1749498 w 2186872"/>
              <a:gd name="connsiteY1" fmla="*/ 0 h 874748"/>
              <a:gd name="connsiteX2" fmla="*/ 2186872 w 2186872"/>
              <a:gd name="connsiteY2" fmla="*/ 437374 h 874748"/>
              <a:gd name="connsiteX3" fmla="*/ 1749498 w 2186872"/>
              <a:gd name="connsiteY3" fmla="*/ 874748 h 874748"/>
              <a:gd name="connsiteX4" fmla="*/ 0 w 2186872"/>
              <a:gd name="connsiteY4" fmla="*/ 874748 h 874748"/>
              <a:gd name="connsiteX5" fmla="*/ 437374 w 2186872"/>
              <a:gd name="connsiteY5" fmla="*/ 437374 h 874748"/>
              <a:gd name="connsiteX6" fmla="*/ 0 w 2186872"/>
              <a:gd name="connsiteY6" fmla="*/ 0 h 87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6872" h="874748">
                <a:moveTo>
                  <a:pt x="0" y="0"/>
                </a:moveTo>
                <a:lnTo>
                  <a:pt x="1749498" y="0"/>
                </a:lnTo>
                <a:lnTo>
                  <a:pt x="2186872" y="437374"/>
                </a:lnTo>
                <a:lnTo>
                  <a:pt x="1749498" y="874748"/>
                </a:lnTo>
                <a:lnTo>
                  <a:pt x="0" y="874748"/>
                </a:lnTo>
                <a:lnTo>
                  <a:pt x="437374" y="437374"/>
                </a:lnTo>
                <a:lnTo>
                  <a:pt x="0" y="0"/>
                </a:lnTo>
                <a:close/>
              </a:path>
            </a:pathLst>
          </a:custGeom>
          <a:solidFill>
            <a:srgbClr val="4E0E8C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5383" tIns="22670" rIns="460044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Triennium 1: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2014-2017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8515180-2ECB-3847-B3E1-683DEFB39885}"/>
              </a:ext>
            </a:extLst>
          </p:cNvPr>
          <p:cNvSpPr/>
          <p:nvPr/>
        </p:nvSpPr>
        <p:spPr>
          <a:xfrm>
            <a:off x="2555777" y="2291070"/>
            <a:ext cx="2186872" cy="874748"/>
          </a:xfrm>
          <a:custGeom>
            <a:avLst/>
            <a:gdLst>
              <a:gd name="connsiteX0" fmla="*/ 0 w 2186872"/>
              <a:gd name="connsiteY0" fmla="*/ 0 h 874748"/>
              <a:gd name="connsiteX1" fmla="*/ 1749498 w 2186872"/>
              <a:gd name="connsiteY1" fmla="*/ 0 h 874748"/>
              <a:gd name="connsiteX2" fmla="*/ 2186872 w 2186872"/>
              <a:gd name="connsiteY2" fmla="*/ 437374 h 874748"/>
              <a:gd name="connsiteX3" fmla="*/ 1749498 w 2186872"/>
              <a:gd name="connsiteY3" fmla="*/ 874748 h 874748"/>
              <a:gd name="connsiteX4" fmla="*/ 0 w 2186872"/>
              <a:gd name="connsiteY4" fmla="*/ 874748 h 874748"/>
              <a:gd name="connsiteX5" fmla="*/ 437374 w 2186872"/>
              <a:gd name="connsiteY5" fmla="*/ 437374 h 874748"/>
              <a:gd name="connsiteX6" fmla="*/ 0 w 2186872"/>
              <a:gd name="connsiteY6" fmla="*/ 0 h 87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6872" h="874748">
                <a:moveTo>
                  <a:pt x="0" y="0"/>
                </a:moveTo>
                <a:lnTo>
                  <a:pt x="1749498" y="0"/>
                </a:lnTo>
                <a:lnTo>
                  <a:pt x="2186872" y="437374"/>
                </a:lnTo>
                <a:lnTo>
                  <a:pt x="1749498" y="874748"/>
                </a:lnTo>
                <a:lnTo>
                  <a:pt x="0" y="874748"/>
                </a:lnTo>
                <a:lnTo>
                  <a:pt x="437374" y="437374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5383" tIns="22670" rIns="460044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Triennium 2: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2017-2020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A595E86-9432-AF48-B8D8-9E27471513A5}"/>
              </a:ext>
            </a:extLst>
          </p:cNvPr>
          <p:cNvSpPr/>
          <p:nvPr/>
        </p:nvSpPr>
        <p:spPr>
          <a:xfrm>
            <a:off x="4473359" y="2275561"/>
            <a:ext cx="2186872" cy="874748"/>
          </a:xfrm>
          <a:custGeom>
            <a:avLst/>
            <a:gdLst>
              <a:gd name="connsiteX0" fmla="*/ 0 w 2186872"/>
              <a:gd name="connsiteY0" fmla="*/ 0 h 874748"/>
              <a:gd name="connsiteX1" fmla="*/ 1749498 w 2186872"/>
              <a:gd name="connsiteY1" fmla="*/ 0 h 874748"/>
              <a:gd name="connsiteX2" fmla="*/ 2186872 w 2186872"/>
              <a:gd name="connsiteY2" fmla="*/ 437374 h 874748"/>
              <a:gd name="connsiteX3" fmla="*/ 1749498 w 2186872"/>
              <a:gd name="connsiteY3" fmla="*/ 874748 h 874748"/>
              <a:gd name="connsiteX4" fmla="*/ 0 w 2186872"/>
              <a:gd name="connsiteY4" fmla="*/ 874748 h 874748"/>
              <a:gd name="connsiteX5" fmla="*/ 437374 w 2186872"/>
              <a:gd name="connsiteY5" fmla="*/ 437374 h 874748"/>
              <a:gd name="connsiteX6" fmla="*/ 0 w 2186872"/>
              <a:gd name="connsiteY6" fmla="*/ 0 h 87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6872" h="874748">
                <a:moveTo>
                  <a:pt x="0" y="0"/>
                </a:moveTo>
                <a:lnTo>
                  <a:pt x="1749498" y="0"/>
                </a:lnTo>
                <a:lnTo>
                  <a:pt x="2186872" y="437374"/>
                </a:lnTo>
                <a:lnTo>
                  <a:pt x="1749498" y="874748"/>
                </a:lnTo>
                <a:lnTo>
                  <a:pt x="0" y="874748"/>
                </a:lnTo>
                <a:lnTo>
                  <a:pt x="437374" y="437374"/>
                </a:lnTo>
                <a:lnTo>
                  <a:pt x="0" y="0"/>
                </a:lnTo>
                <a:close/>
              </a:path>
            </a:pathLst>
          </a:custGeom>
          <a:solidFill>
            <a:srgbClr val="78B92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5383" tIns="22670" rIns="460044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Triennium 3: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2020-2023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0232" y="2211710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VISION 2023</a:t>
            </a:r>
          </a:p>
        </p:txBody>
      </p:sp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4DEE528C-C7F1-6D48-9908-800198D60F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1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1F7D30-3316-B14D-8504-2D512A4F0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9144000" cy="51423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3F5415-5795-454D-AA77-0A6C683F4438}"/>
              </a:ext>
            </a:extLst>
          </p:cNvPr>
          <p:cNvSpPr/>
          <p:nvPr/>
        </p:nvSpPr>
        <p:spPr>
          <a:xfrm>
            <a:off x="3926704" y="627535"/>
            <a:ext cx="4173688" cy="396044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9E0CFC-91A0-434B-A598-86911A2D7CA2}"/>
              </a:ext>
            </a:extLst>
          </p:cNvPr>
          <p:cNvCxnSpPr/>
          <p:nvPr/>
        </p:nvCxnSpPr>
        <p:spPr>
          <a:xfrm flipV="1">
            <a:off x="4664194" y="1148958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02AE0E-D354-C848-B49B-736CBCB51E92}"/>
              </a:ext>
            </a:extLst>
          </p:cNvPr>
          <p:cNvCxnSpPr/>
          <p:nvPr/>
        </p:nvCxnSpPr>
        <p:spPr>
          <a:xfrm flipV="1">
            <a:off x="4838700" y="1220007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7B1616-8900-7549-AB6B-D855638A1EDC}"/>
              </a:ext>
            </a:extLst>
          </p:cNvPr>
          <p:cNvCxnSpPr/>
          <p:nvPr/>
        </p:nvCxnSpPr>
        <p:spPr>
          <a:xfrm flipV="1">
            <a:off x="4861124" y="1361799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677520-9A64-704C-92E1-355DF3B7BD88}"/>
              </a:ext>
            </a:extLst>
          </p:cNvPr>
          <p:cNvCxnSpPr/>
          <p:nvPr/>
        </p:nvCxnSpPr>
        <p:spPr>
          <a:xfrm flipV="1">
            <a:off x="5032731" y="1353618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00E08F-60C1-634E-921C-8CA68B47B197}"/>
              </a:ext>
            </a:extLst>
          </p:cNvPr>
          <p:cNvCxnSpPr/>
          <p:nvPr/>
        </p:nvCxnSpPr>
        <p:spPr>
          <a:xfrm flipV="1">
            <a:off x="5012748" y="1547299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3CD09C-93A1-C849-9E3E-42C330B58AFF}"/>
              </a:ext>
            </a:extLst>
          </p:cNvPr>
          <p:cNvCxnSpPr/>
          <p:nvPr/>
        </p:nvCxnSpPr>
        <p:spPr>
          <a:xfrm flipV="1">
            <a:off x="4489688" y="1122901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BC35BC-9E64-3E40-9B1C-842D7FAD4488}"/>
              </a:ext>
            </a:extLst>
          </p:cNvPr>
          <p:cNvCxnSpPr/>
          <p:nvPr/>
        </p:nvCxnSpPr>
        <p:spPr>
          <a:xfrm flipV="1">
            <a:off x="4647346" y="1291056"/>
            <a:ext cx="2526271" cy="26478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116A0A5-8B95-C44C-9050-3B9A5A04D65D}"/>
              </a:ext>
            </a:extLst>
          </p:cNvPr>
          <p:cNvSpPr/>
          <p:nvPr/>
        </p:nvSpPr>
        <p:spPr>
          <a:xfrm>
            <a:off x="533400" y="843558"/>
            <a:ext cx="32051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known universe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The society in which WOSM exists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(Currently earth)</a:t>
            </a:r>
            <a:endParaRPr lang="en-US" sz="54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65FB9F-CF3B-974E-B045-8905CDBB70C4}"/>
              </a:ext>
            </a:extLst>
          </p:cNvPr>
          <p:cNvSpPr/>
          <p:nvPr/>
        </p:nvSpPr>
        <p:spPr>
          <a:xfrm>
            <a:off x="6692233" y="2323995"/>
            <a:ext cx="2416133" cy="1200329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ÇlÇr ñæí©" charset="0"/>
              </a:rPr>
              <a:t>1 Global and 6 Regional Strategies to achieve Vision 2023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02BA259-A2E2-7D44-9378-B99C85E09EF1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72024">
            <a:off x="4273438" y="3672070"/>
            <a:ext cx="747817" cy="7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8B86F-886D-474F-A5D8-1E1512E5D22B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98462">
            <a:off x="6854844" y="653379"/>
            <a:ext cx="1020255" cy="11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SCT_Logo_EN_rgb_co.png">
            <a:extLst>
              <a:ext uri="{FF2B5EF4-FFF2-40B4-BE49-F238E27FC236}">
                <a16:creationId xmlns:a16="http://schemas.microsoft.com/office/drawing/2014/main" id="{2A29CD57-B5BD-4242-937B-2B3B3B8888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DF0D9C-8A87-7B45-8A8C-823D00247F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711" y="3330971"/>
            <a:ext cx="255553" cy="3130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62F2EE-18AD-B343-A629-2AE6E73B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565" y="2660778"/>
            <a:ext cx="281108" cy="3443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1E08D7-36A4-B742-A554-078AEE37E8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26" y="2134580"/>
            <a:ext cx="309219" cy="3788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397CFEF-273A-8549-912E-5BAB66AAEB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613" y="2750042"/>
            <a:ext cx="309219" cy="378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D5F709-15CB-7B48-98D6-1DC6B7E8F9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362034"/>
            <a:ext cx="254769" cy="3121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FCD1BA-102C-3F4F-8641-3EEE9F2EA98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960" y="1787450"/>
            <a:ext cx="281108" cy="34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0586 L 0.29722 -0.537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2660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871085">
            <a:off x="4604766" y="870095"/>
            <a:ext cx="3490244" cy="356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60763">
            <a:off x="1113465" y="1593119"/>
            <a:ext cx="2914207" cy="28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D9C8A6CD-CE13-8947-B9EC-942AC714BD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08052011_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1"/>
          <p:cNvSpPr txBox="1">
            <a:spLocks/>
          </p:cNvSpPr>
          <p:nvPr/>
        </p:nvSpPr>
        <p:spPr bwMode="auto">
          <a:xfrm>
            <a:off x="3995739" y="2787651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dirty="0" err="1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Thank</a:t>
            </a:r>
            <a:r>
              <a:rPr lang="fr-CH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 You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A54DA5A9-3395-2F47-A028-866DD7713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-385485" y="2341100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World Scouting’s</a:t>
            </a:r>
          </a:p>
          <a:p>
            <a:pPr algn="r"/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Vision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A86694-4549-6845-A201-9B2AAC5CBB42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007995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Futura Book" pitchFamily="2" charset="0"/>
              </a:rPr>
              <a:t>Strategy for Scouting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F8C8025F-AA4E-8043-83CD-2E5B63E7FA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Vision?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33400" y="1772384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Strategic planning?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33400" y="2488268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Mission?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533400" y="3190115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Strategic goals, objectives, …?</a:t>
            </a: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0075E2BC-E4B6-6A4E-853E-EFDA808BBA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871085">
            <a:off x="4604766" y="870095"/>
            <a:ext cx="3490244" cy="356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60763">
            <a:off x="1047609" y="1460346"/>
            <a:ext cx="2914207" cy="28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D4DB9AE0-06FF-1346-8AF6-4CD91CBF5E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6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88324-BF51-8A41-BE69-245B0A96BCE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857153">
            <a:off x="-3528710" y="1470689"/>
            <a:ext cx="2914207" cy="28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0D373F4E-3F23-EC4B-BD7E-8E7E0D12B7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7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95 -0.02871 C 0.23923 -0.13149 0.30069 -0.23395 0.4 -0.21698 C 0.49913 -0.2 0.64826 0.07747 0.77344 0.07314 C 0.89878 0.06882 1.00364 -0.21821 1.15139 -0.24321 C 1.2993 -0.26791 1.59028 -0.10926 1.66041 -0.07593 " pathEditMode="relative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4826EB-3F5A-DF42-9431-9462D4F0B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180084" y="-686250"/>
            <a:ext cx="11504168" cy="651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FF098-28EA-A44D-B969-104C0DFC0CB1}"/>
              </a:ext>
            </a:extLst>
          </p:cNvPr>
          <p:cNvSpPr/>
          <p:nvPr/>
        </p:nvSpPr>
        <p:spPr>
          <a:xfrm>
            <a:off x="467544" y="843558"/>
            <a:ext cx="32709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known universe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The society in which Scouting exists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(Currently earth)</a:t>
            </a:r>
            <a:endParaRPr lang="en-US" sz="54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6F777-FDBD-7B48-8B48-931FB4FF40B4}"/>
              </a:ext>
            </a:extLst>
          </p:cNvPr>
          <p:cNvSpPr/>
          <p:nvPr/>
        </p:nvSpPr>
        <p:spPr>
          <a:xfrm>
            <a:off x="3926704" y="627535"/>
            <a:ext cx="4173688" cy="396044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16123" y="699542"/>
            <a:ext cx="359484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Where do we</a:t>
            </a:r>
            <a:r>
              <a:rPr kumimoji="0" lang="en-US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want to fly? </a:t>
            </a:r>
            <a:br>
              <a:rPr kumimoji="0" lang="en-US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kumimoji="0" lang="en-US" b="1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Our purpose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 what fuel do we fly? 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Our business</a:t>
            </a:r>
            <a:endParaRPr kumimoji="0" lang="en-US" b="1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aseline="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do we manage our spaceship?</a:t>
            </a: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Our values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3" name="Picture 12" descr="SCT_Logo_EN_rgb_co.png">
            <a:extLst>
              <a:ext uri="{FF2B5EF4-FFF2-40B4-BE49-F238E27FC236}">
                <a16:creationId xmlns:a16="http://schemas.microsoft.com/office/drawing/2014/main" id="{1C507E53-A24A-C141-8A0A-77F5FE795F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4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1C521D-0544-1A47-AFB2-270057DB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180084" y="-686250"/>
            <a:ext cx="11504168" cy="651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014C38-5CDC-9647-A533-28F4E29A3171}"/>
              </a:ext>
            </a:extLst>
          </p:cNvPr>
          <p:cNvSpPr/>
          <p:nvPr/>
        </p:nvSpPr>
        <p:spPr>
          <a:xfrm>
            <a:off x="3926704" y="627535"/>
            <a:ext cx="4173688" cy="396044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Scouting’s Mission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BD1F93-49BA-1B46-804E-7C7CE5A2B15C}"/>
              </a:ext>
            </a:extLst>
          </p:cNvPr>
          <p:cNvSpPr/>
          <p:nvPr/>
        </p:nvSpPr>
        <p:spPr>
          <a:xfrm>
            <a:off x="467544" y="843558"/>
            <a:ext cx="32709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known universe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The society in which Scouting exists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(Currently earth)</a:t>
            </a:r>
            <a:endParaRPr lang="en-US" sz="54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3" name="Picture 12" descr="SCT_Logo_EN_rgb_co.png">
            <a:extLst>
              <a:ext uri="{FF2B5EF4-FFF2-40B4-BE49-F238E27FC236}">
                <a16:creationId xmlns:a16="http://schemas.microsoft.com/office/drawing/2014/main" id="{7ADA8A3C-3AF0-A448-91C7-667085A26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5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33400" y="508305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Scouting’s Mission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537881" y="3413142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b="0" dirty="0">
              <a:latin typeface="Helvetica Neue Medium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1843C-3D1B-304F-8C94-01762065548B}"/>
              </a:ext>
            </a:extLst>
          </p:cNvPr>
          <p:cNvSpPr txBox="1"/>
          <p:nvPr/>
        </p:nvSpPr>
        <p:spPr>
          <a:xfrm>
            <a:off x="1248773" y="134371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Purpose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3F598-7F87-9B43-A5FE-A74A75ABB1B1}"/>
              </a:ext>
            </a:extLst>
          </p:cNvPr>
          <p:cNvSpPr txBox="1"/>
          <p:nvPr/>
        </p:nvSpPr>
        <p:spPr>
          <a:xfrm>
            <a:off x="3913069" y="132491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Business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E264E-8D1C-7D42-873E-8CD14D8FC22A}"/>
              </a:ext>
            </a:extLst>
          </p:cNvPr>
          <p:cNvSpPr txBox="1"/>
          <p:nvPr/>
        </p:nvSpPr>
        <p:spPr>
          <a:xfrm>
            <a:off x="6577365" y="1339845"/>
            <a:ext cx="87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Values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707C17-6577-714A-9DF3-0AE04F253E67}"/>
              </a:ext>
            </a:extLst>
          </p:cNvPr>
          <p:cNvSpPr/>
          <p:nvPr/>
        </p:nvSpPr>
        <p:spPr>
          <a:xfrm>
            <a:off x="6084168" y="1847768"/>
            <a:ext cx="2232248" cy="238016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AF515-C6F2-D143-BCFD-AFB9DD0DFB50}"/>
              </a:ext>
            </a:extLst>
          </p:cNvPr>
          <p:cNvSpPr txBox="1"/>
          <p:nvPr/>
        </p:nvSpPr>
        <p:spPr>
          <a:xfrm>
            <a:off x="6327777" y="2540265"/>
            <a:ext cx="1745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 Promise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 Law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2B20810-CF9B-5F42-A148-FB3C2B750817}"/>
              </a:ext>
            </a:extLst>
          </p:cNvPr>
          <p:cNvSpPr/>
          <p:nvPr/>
        </p:nvSpPr>
        <p:spPr>
          <a:xfrm>
            <a:off x="755576" y="1851635"/>
            <a:ext cx="2232248" cy="236136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D01E-8CB3-F34F-B847-D80EF8A4EB5B}"/>
              </a:ext>
            </a:extLst>
          </p:cNvPr>
          <p:cNvSpPr txBox="1"/>
          <p:nvPr/>
        </p:nvSpPr>
        <p:spPr>
          <a:xfrm>
            <a:off x="1118901" y="2181015"/>
            <a:ext cx="15318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Creating a </a:t>
            </a: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Better World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Impact </a:t>
            </a: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Community </a:t>
            </a: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&amp; Society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A1B9CDB-73BD-D04C-ACF7-AF6EFF696956}"/>
              </a:ext>
            </a:extLst>
          </p:cNvPr>
          <p:cNvSpPr/>
          <p:nvPr/>
        </p:nvSpPr>
        <p:spPr>
          <a:xfrm>
            <a:off x="3419872" y="1832833"/>
            <a:ext cx="2232248" cy="238016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2D5BD0-B8D6-3B46-BA44-29503FDD42F3}"/>
              </a:ext>
            </a:extLst>
          </p:cNvPr>
          <p:cNvSpPr txBox="1"/>
          <p:nvPr/>
        </p:nvSpPr>
        <p:spPr>
          <a:xfrm>
            <a:off x="3749754" y="2237131"/>
            <a:ext cx="16590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Education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Young People</a:t>
            </a: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</a:rPr>
              <a:t>Active Citizen</a:t>
            </a: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21" name="Picture 20" descr="SCT_Logo_EN_rgb_co.png">
            <a:extLst>
              <a:ext uri="{FF2B5EF4-FFF2-40B4-BE49-F238E27FC236}">
                <a16:creationId xmlns:a16="http://schemas.microsoft.com/office/drawing/2014/main" id="{6BBFEDA2-236F-2547-A313-C5D8CA0964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2EB4DD-F4D8-4B45-9A83-C307CB47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19"/>
            <a:ext cx="9180513" cy="5130181"/>
          </a:xfrm>
          <a:prstGeom prst="rect">
            <a:avLst/>
          </a:prstGeom>
        </p:spPr>
      </p:pic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4E764-A4D8-ED4E-A66B-695DAAA556C9}"/>
              </a:ext>
            </a:extLst>
          </p:cNvPr>
          <p:cNvSpPr/>
          <p:nvPr/>
        </p:nvSpPr>
        <p:spPr>
          <a:xfrm>
            <a:off x="4426246" y="1"/>
            <a:ext cx="4752528" cy="51435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12C47-37BA-0E4F-AB1F-F721BEEE84DB}"/>
              </a:ext>
            </a:extLst>
          </p:cNvPr>
          <p:cNvSpPr txBox="1"/>
          <p:nvPr/>
        </p:nvSpPr>
        <p:spPr>
          <a:xfrm>
            <a:off x="4678274" y="999694"/>
            <a:ext cx="42484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”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contribute to the education of young people</a:t>
            </a:r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through a </a:t>
            </a:r>
            <a:r>
              <a:rPr lang="en-GB" sz="2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value system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based on the </a:t>
            </a:r>
            <a:r>
              <a:rPr lang="en-GB" sz="2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 Promise and Law</a:t>
            </a:r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help build a </a:t>
            </a:r>
            <a:r>
              <a:rPr lang="en-GB" sz="2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better world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where people are </a:t>
            </a:r>
            <a:r>
              <a:rPr lang="en-GB" sz="2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self-fulfilled as individuals</a:t>
            </a:r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</a:t>
            </a:r>
            <a:r>
              <a:rPr lang="en-GB" sz="24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play a constructive role in society.</a:t>
            </a:r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"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761B3-0672-FB40-ADD9-ACB11321E637}"/>
              </a:ext>
            </a:extLst>
          </p:cNvPr>
          <p:cNvSpPr txBox="1"/>
          <p:nvPr/>
        </p:nvSpPr>
        <p:spPr>
          <a:xfrm>
            <a:off x="9568206" y="3176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 descr="SCT_Logo_EN_rgb_co.png">
            <a:extLst>
              <a:ext uri="{FF2B5EF4-FFF2-40B4-BE49-F238E27FC236}">
                <a16:creationId xmlns:a16="http://schemas.microsoft.com/office/drawing/2014/main" id="{DB190BA9-0C46-E146-BBCD-3980D453CF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5BDCE-027E-C644-8EE8-7E985B53ED05}"/>
              </a:ext>
            </a:extLst>
          </p:cNvPr>
          <p:cNvSpPr txBox="1"/>
          <p:nvPr/>
        </p:nvSpPr>
        <p:spPr>
          <a:xfrm>
            <a:off x="467544" y="113159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Mission</a:t>
            </a:r>
            <a:endParaRPr lang="en-GB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14" name="Title 21">
            <a:extLst>
              <a:ext uri="{FF2B5EF4-FFF2-40B4-BE49-F238E27FC236}">
                <a16:creationId xmlns:a16="http://schemas.microsoft.com/office/drawing/2014/main" id="{F1411009-5F08-9040-86A5-7EB20C4453C7}"/>
              </a:ext>
            </a:extLst>
          </p:cNvPr>
          <p:cNvSpPr txBox="1">
            <a:spLocks/>
          </p:cNvSpPr>
          <p:nvPr/>
        </p:nvSpPr>
        <p:spPr bwMode="auto">
          <a:xfrm>
            <a:off x="467544" y="1779662"/>
            <a:ext cx="3922452" cy="24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is our purpose?</a:t>
            </a:r>
          </a:p>
          <a:p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is our core business?</a:t>
            </a:r>
          </a:p>
          <a:p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are our values?</a:t>
            </a:r>
          </a:p>
          <a:p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SB Presentation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WSB Presentation.potx</Template>
  <TotalTime>6106</TotalTime>
  <Words>1147</Words>
  <Application>Microsoft Macintosh PowerPoint</Application>
  <PresentationFormat>On-screen Show (16:9)</PresentationFormat>
  <Paragraphs>208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ÇlÇr ñæí©</vt:lpstr>
      <vt:lpstr>Futura Book</vt:lpstr>
      <vt:lpstr>Helvetica Neue</vt:lpstr>
      <vt:lpstr>Helvetica Neue Medium</vt:lpstr>
      <vt:lpstr>Verdana</vt:lpstr>
      <vt:lpstr>Wingdings</vt:lpstr>
      <vt:lpstr>WSB Presentation</vt:lpstr>
      <vt:lpstr>PowerPoint Presentation</vt:lpstr>
      <vt:lpstr>PowerPoint Presentation</vt:lpstr>
      <vt:lpstr>Vision?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 Strategic  Priorities</vt:lpstr>
      <vt:lpstr>PowerPoint Presentation</vt:lpstr>
      <vt:lpstr>PowerPoint Presentation</vt:lpstr>
      <vt:lpstr>PowerPoint Presentation</vt:lpstr>
      <vt:lpstr>PowerPoint Presentation</vt:lpstr>
    </vt:vector>
  </TitlesOfParts>
  <Company>World Scout Bureau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Roadmap towards revisiting the Strategy for Scouting</dc:title>
  <dc:creator>david</dc:creator>
  <cp:lastModifiedBy>George Michel Botros</cp:lastModifiedBy>
  <cp:revision>142</cp:revision>
  <cp:lastPrinted>2012-05-24T15:46:32Z</cp:lastPrinted>
  <dcterms:created xsi:type="dcterms:W3CDTF">2013-05-25T18:06:58Z</dcterms:created>
  <dcterms:modified xsi:type="dcterms:W3CDTF">2018-06-05T06:23:23Z</dcterms:modified>
</cp:coreProperties>
</file>